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DDBB"/>
    <a:srgbClr val="837A61"/>
    <a:srgbClr val="7C6D41"/>
    <a:srgbClr val="F4E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57" d="100"/>
          <a:sy n="57" d="100"/>
        </p:scale>
        <p:origin x="96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60C050-C333-4CD8-B11A-7CEECE0E948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A243AB-7709-479F-9A3E-A661FF14B8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solidFill>
                <a:schemeClr val="accent1">
                  <a:lumMod val="50000"/>
                </a:schemeClr>
              </a:solidFill>
            </a:rPr>
            <a:t>Assumption</a:t>
          </a:r>
          <a:r>
            <a:rPr lang="en-US" sz="2000" dirty="0">
              <a:solidFill>
                <a:schemeClr val="accent1">
                  <a:lumMod val="50000"/>
                </a:schemeClr>
              </a:solidFill>
            </a:rPr>
            <a:t>: more accurate recommendations </a:t>
          </a:r>
          <a:r>
            <a:rPr lang="en-US" sz="2000" dirty="0">
              <a:solidFill>
                <a:schemeClr val="accent1">
                  <a:lumMod val="50000"/>
                </a:schemeClr>
              </a:solidFill>
              <a:sym typeface="Wingdings" panose="05000000000000000000" pitchFamily="2" charset="2"/>
            </a:rPr>
            <a:t></a:t>
          </a:r>
          <a:r>
            <a:rPr lang="en-US" sz="2000" dirty="0">
              <a:solidFill>
                <a:schemeClr val="accent1">
                  <a:lumMod val="50000"/>
                </a:schemeClr>
              </a:solidFill>
            </a:rPr>
            <a:t> users will spend more money </a:t>
          </a:r>
        </a:p>
      </dgm:t>
    </dgm:pt>
    <dgm:pt modelId="{43856666-F6DE-47CB-AB1C-25768070440A}" type="parTrans" cxnId="{8B616286-9464-40D5-BA4C-C1E261916569}">
      <dgm:prSet/>
      <dgm:spPr/>
      <dgm:t>
        <a:bodyPr/>
        <a:lstStyle/>
        <a:p>
          <a:endParaRPr lang="en-US"/>
        </a:p>
      </dgm:t>
    </dgm:pt>
    <dgm:pt modelId="{49BE44B2-9557-4171-8DBE-FECABC3B0FCA}" type="sibTrans" cxnId="{8B616286-9464-40D5-BA4C-C1E261916569}">
      <dgm:prSet/>
      <dgm:spPr/>
      <dgm:t>
        <a:bodyPr/>
        <a:lstStyle/>
        <a:p>
          <a:endParaRPr lang="en-US"/>
        </a:p>
      </dgm:t>
    </dgm:pt>
    <dgm:pt modelId="{5CC52610-A632-4E64-81B2-5880B0606D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For a major company, such as Expedia, the investment in data science to develop an improved recommender system can yield 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massive financial gains </a:t>
          </a:r>
          <a:r>
            <a:rPr lang="en-US" dirty="0">
              <a:solidFill>
                <a:schemeClr val="accent1">
                  <a:lumMod val="50000"/>
                </a:schemeClr>
              </a:solidFill>
            </a:rPr>
            <a:t>for the company</a:t>
          </a:r>
        </a:p>
      </dgm:t>
    </dgm:pt>
    <dgm:pt modelId="{050DE732-B1C1-4D9F-A38E-1479E4CE46E8}" type="parTrans" cxnId="{50FF8BF4-8A57-434B-9DC0-023B0936E763}">
      <dgm:prSet/>
      <dgm:spPr/>
      <dgm:t>
        <a:bodyPr/>
        <a:lstStyle/>
        <a:p>
          <a:endParaRPr lang="en-US"/>
        </a:p>
      </dgm:t>
    </dgm:pt>
    <dgm:pt modelId="{FE612221-1D1F-4718-AA15-598F23F8E06A}" type="sibTrans" cxnId="{50FF8BF4-8A57-434B-9DC0-023B0936E763}">
      <dgm:prSet/>
      <dgm:spPr/>
      <dgm:t>
        <a:bodyPr/>
        <a:lstStyle/>
        <a:p>
          <a:endParaRPr lang="en-US"/>
        </a:p>
      </dgm:t>
    </dgm:pt>
    <dgm:pt modelId="{B799A681-0488-4A33-996D-8C30BC162802}" type="pres">
      <dgm:prSet presAssocID="{1E60C050-C333-4CD8-B11A-7CEECE0E9485}" presName="root" presStyleCnt="0">
        <dgm:presLayoutVars>
          <dgm:dir/>
          <dgm:resizeHandles val="exact"/>
        </dgm:presLayoutVars>
      </dgm:prSet>
      <dgm:spPr/>
    </dgm:pt>
    <dgm:pt modelId="{9A0E81D3-BFFB-4A0A-81FA-E8D8B384F428}" type="pres">
      <dgm:prSet presAssocID="{07A243AB-7709-479F-9A3E-A661FF14B841}" presName="compNode" presStyleCnt="0"/>
      <dgm:spPr/>
    </dgm:pt>
    <dgm:pt modelId="{14281FED-49A6-439F-9211-3A6C178BE186}" type="pres">
      <dgm:prSet presAssocID="{07A243AB-7709-479F-9A3E-A661FF14B841}" presName="bgRect" presStyleLbl="bgShp" presStyleIdx="0" presStyleCnt="2"/>
      <dgm:spPr>
        <a:solidFill>
          <a:srgbClr val="F4E8DE"/>
        </a:solidFill>
        <a:ln>
          <a:solidFill>
            <a:schemeClr val="bg1"/>
          </a:solidFill>
        </a:ln>
      </dgm:spPr>
    </dgm:pt>
    <dgm:pt modelId="{699F9838-8289-4C6E-AD00-74E70B9BAE5B}" type="pres">
      <dgm:prSet presAssocID="{07A243AB-7709-479F-9A3E-A661FF14B841}" presName="iconRect" presStyleLbl="node1" presStyleIdx="0" presStyleCnt="2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14B66C68-5A45-4566-9120-517F23CD9218}" type="pres">
      <dgm:prSet presAssocID="{07A243AB-7709-479F-9A3E-A661FF14B841}" presName="spaceRect" presStyleCnt="0"/>
      <dgm:spPr/>
    </dgm:pt>
    <dgm:pt modelId="{A958741B-E946-4F68-84D5-8FE7278368AC}" type="pres">
      <dgm:prSet presAssocID="{07A243AB-7709-479F-9A3E-A661FF14B841}" presName="parTx" presStyleLbl="revTx" presStyleIdx="0" presStyleCnt="2">
        <dgm:presLayoutVars>
          <dgm:chMax val="0"/>
          <dgm:chPref val="0"/>
        </dgm:presLayoutVars>
      </dgm:prSet>
      <dgm:spPr/>
    </dgm:pt>
    <dgm:pt modelId="{2FFB14CF-AC0B-47EC-977D-823F72725D7A}" type="pres">
      <dgm:prSet presAssocID="{49BE44B2-9557-4171-8DBE-FECABC3B0FCA}" presName="sibTrans" presStyleCnt="0"/>
      <dgm:spPr/>
    </dgm:pt>
    <dgm:pt modelId="{7EE3462D-861B-44E8-91CF-F55C6047D79D}" type="pres">
      <dgm:prSet presAssocID="{5CC52610-A632-4E64-81B2-5880B0606DCD}" presName="compNode" presStyleCnt="0"/>
      <dgm:spPr/>
    </dgm:pt>
    <dgm:pt modelId="{E07C72E3-2A5C-4AF5-B89C-A0A1228E8530}" type="pres">
      <dgm:prSet presAssocID="{5CC52610-A632-4E64-81B2-5880B0606DCD}" presName="bgRect" presStyleLbl="bgShp" presStyleIdx="1" presStyleCnt="2" custScaleY="159371"/>
      <dgm:spPr>
        <a:solidFill>
          <a:srgbClr val="F4E8DE"/>
        </a:solidFill>
        <a:ln>
          <a:solidFill>
            <a:schemeClr val="bg1"/>
          </a:solidFill>
        </a:ln>
      </dgm:spPr>
    </dgm:pt>
    <dgm:pt modelId="{4EAECD92-E99C-4F9D-A879-FC744B029B86}" type="pres">
      <dgm:prSet presAssocID="{5CC52610-A632-4E64-81B2-5880B0606DCD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622ACD9-4846-482F-8BBB-14268BFDFAD7}" type="pres">
      <dgm:prSet presAssocID="{5CC52610-A632-4E64-81B2-5880B0606DCD}" presName="spaceRect" presStyleCnt="0"/>
      <dgm:spPr/>
    </dgm:pt>
    <dgm:pt modelId="{124426AC-B162-4273-84C5-6FF9E3A57E13}" type="pres">
      <dgm:prSet presAssocID="{5CC52610-A632-4E64-81B2-5880B0606DCD}" presName="parTx" presStyleLbl="revTx" presStyleIdx="1" presStyleCnt="2" custScaleY="164174">
        <dgm:presLayoutVars>
          <dgm:chMax val="0"/>
          <dgm:chPref val="0"/>
        </dgm:presLayoutVars>
      </dgm:prSet>
      <dgm:spPr/>
    </dgm:pt>
  </dgm:ptLst>
  <dgm:cxnLst>
    <dgm:cxn modelId="{6EE4363D-C001-4A1C-BC62-A765623AC391}" type="presOf" srcId="{07A243AB-7709-479F-9A3E-A661FF14B841}" destId="{A958741B-E946-4F68-84D5-8FE7278368AC}" srcOrd="0" destOrd="0" presId="urn:microsoft.com/office/officeart/2018/2/layout/IconVerticalSolidList"/>
    <dgm:cxn modelId="{0FD0E664-90A0-4214-AA6C-832438B7BDF2}" type="presOf" srcId="{1E60C050-C333-4CD8-B11A-7CEECE0E9485}" destId="{B799A681-0488-4A33-996D-8C30BC162802}" srcOrd="0" destOrd="0" presId="urn:microsoft.com/office/officeart/2018/2/layout/IconVerticalSolidList"/>
    <dgm:cxn modelId="{8B616286-9464-40D5-BA4C-C1E261916569}" srcId="{1E60C050-C333-4CD8-B11A-7CEECE0E9485}" destId="{07A243AB-7709-479F-9A3E-A661FF14B841}" srcOrd="0" destOrd="0" parTransId="{43856666-F6DE-47CB-AB1C-25768070440A}" sibTransId="{49BE44B2-9557-4171-8DBE-FECABC3B0FCA}"/>
    <dgm:cxn modelId="{50FF8BF4-8A57-434B-9DC0-023B0936E763}" srcId="{1E60C050-C333-4CD8-B11A-7CEECE0E9485}" destId="{5CC52610-A632-4E64-81B2-5880B0606DCD}" srcOrd="1" destOrd="0" parTransId="{050DE732-B1C1-4D9F-A38E-1479E4CE46E8}" sibTransId="{FE612221-1D1F-4718-AA15-598F23F8E06A}"/>
    <dgm:cxn modelId="{A61ECCF9-192B-48DD-BFAB-982FCC26CD12}" type="presOf" srcId="{5CC52610-A632-4E64-81B2-5880B0606DCD}" destId="{124426AC-B162-4273-84C5-6FF9E3A57E13}" srcOrd="0" destOrd="0" presId="urn:microsoft.com/office/officeart/2018/2/layout/IconVerticalSolidList"/>
    <dgm:cxn modelId="{09064EB8-EAAA-45C2-9278-19E4C556A9E9}" type="presParOf" srcId="{B799A681-0488-4A33-996D-8C30BC162802}" destId="{9A0E81D3-BFFB-4A0A-81FA-E8D8B384F428}" srcOrd="0" destOrd="0" presId="urn:microsoft.com/office/officeart/2018/2/layout/IconVerticalSolidList"/>
    <dgm:cxn modelId="{B4C8CE45-C584-49B6-A20C-D23E8C81B833}" type="presParOf" srcId="{9A0E81D3-BFFB-4A0A-81FA-E8D8B384F428}" destId="{14281FED-49A6-439F-9211-3A6C178BE186}" srcOrd="0" destOrd="0" presId="urn:microsoft.com/office/officeart/2018/2/layout/IconVerticalSolidList"/>
    <dgm:cxn modelId="{1AAD31DA-33CB-4D03-B326-7ABDCEC1330C}" type="presParOf" srcId="{9A0E81D3-BFFB-4A0A-81FA-E8D8B384F428}" destId="{699F9838-8289-4C6E-AD00-74E70B9BAE5B}" srcOrd="1" destOrd="0" presId="urn:microsoft.com/office/officeart/2018/2/layout/IconVerticalSolidList"/>
    <dgm:cxn modelId="{153E68F8-5C1A-49E9-BA7F-9F5C720D0298}" type="presParOf" srcId="{9A0E81D3-BFFB-4A0A-81FA-E8D8B384F428}" destId="{14B66C68-5A45-4566-9120-517F23CD9218}" srcOrd="2" destOrd="0" presId="urn:microsoft.com/office/officeart/2018/2/layout/IconVerticalSolidList"/>
    <dgm:cxn modelId="{44FDA8F4-E227-4951-B54C-763A423F0760}" type="presParOf" srcId="{9A0E81D3-BFFB-4A0A-81FA-E8D8B384F428}" destId="{A958741B-E946-4F68-84D5-8FE7278368AC}" srcOrd="3" destOrd="0" presId="urn:microsoft.com/office/officeart/2018/2/layout/IconVerticalSolidList"/>
    <dgm:cxn modelId="{832C617D-C7D5-4F3B-9016-B5FB9FB41246}" type="presParOf" srcId="{B799A681-0488-4A33-996D-8C30BC162802}" destId="{2FFB14CF-AC0B-47EC-977D-823F72725D7A}" srcOrd="1" destOrd="0" presId="urn:microsoft.com/office/officeart/2018/2/layout/IconVerticalSolidList"/>
    <dgm:cxn modelId="{A2CFE96B-7DB4-4414-BCD2-38EC79184F86}" type="presParOf" srcId="{B799A681-0488-4A33-996D-8C30BC162802}" destId="{7EE3462D-861B-44E8-91CF-F55C6047D79D}" srcOrd="2" destOrd="0" presId="urn:microsoft.com/office/officeart/2018/2/layout/IconVerticalSolidList"/>
    <dgm:cxn modelId="{B37819F9-9E71-4BE3-9226-E08974866BB1}" type="presParOf" srcId="{7EE3462D-861B-44E8-91CF-F55C6047D79D}" destId="{E07C72E3-2A5C-4AF5-B89C-A0A1228E8530}" srcOrd="0" destOrd="0" presId="urn:microsoft.com/office/officeart/2018/2/layout/IconVerticalSolidList"/>
    <dgm:cxn modelId="{4B331D4F-3694-4D04-81CA-19E97E4CCB27}" type="presParOf" srcId="{7EE3462D-861B-44E8-91CF-F55C6047D79D}" destId="{4EAECD92-E99C-4F9D-A879-FC744B029B86}" srcOrd="1" destOrd="0" presId="urn:microsoft.com/office/officeart/2018/2/layout/IconVerticalSolidList"/>
    <dgm:cxn modelId="{6BC7E82B-77D1-43BB-AA1B-934AF7476304}" type="presParOf" srcId="{7EE3462D-861B-44E8-91CF-F55C6047D79D}" destId="{4622ACD9-4846-482F-8BBB-14268BFDFAD7}" srcOrd="2" destOrd="0" presId="urn:microsoft.com/office/officeart/2018/2/layout/IconVerticalSolidList"/>
    <dgm:cxn modelId="{732819C1-F45E-433B-8E85-AE0FC7DE0E1C}" type="presParOf" srcId="{7EE3462D-861B-44E8-91CF-F55C6047D79D}" destId="{124426AC-B162-4273-84C5-6FF9E3A57E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2FE9CE-CC5D-47FF-B97C-06C3987380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1489C2-7635-4532-AA78-E4AF38C7FD75}">
      <dgm:prSet/>
      <dgm:spPr>
        <a:solidFill>
          <a:srgbClr val="F4E8DE">
            <a:alpha val="70000"/>
          </a:srgbClr>
        </a:solidFill>
      </dgm:spPr>
      <dgm:t>
        <a:bodyPr/>
        <a:lstStyle/>
        <a:p>
          <a:pPr algn="ctr"/>
          <a:r>
            <a:rPr lang="en-US" b="0" i="0" dirty="0">
              <a:solidFill>
                <a:schemeClr val="accent1">
                  <a:lumMod val="50000"/>
                </a:schemeClr>
              </a:solidFill>
            </a:rPr>
            <a:t>1,971 teams participated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E642E0EB-0533-421A-B905-84EDC41E6A09}" type="parTrans" cxnId="{C62BBEAC-A7BC-48F9-A5B7-EF8E72D557DF}">
      <dgm:prSet/>
      <dgm:spPr/>
      <dgm:t>
        <a:bodyPr/>
        <a:lstStyle/>
        <a:p>
          <a:endParaRPr lang="en-US"/>
        </a:p>
      </dgm:t>
    </dgm:pt>
    <dgm:pt modelId="{116BE02D-658A-4497-A6F7-2E6228083698}" type="sibTrans" cxnId="{C62BBEAC-A7BC-48F9-A5B7-EF8E72D557DF}">
      <dgm:prSet/>
      <dgm:spPr/>
      <dgm:t>
        <a:bodyPr/>
        <a:lstStyle/>
        <a:p>
          <a:endParaRPr lang="en-US"/>
        </a:p>
      </dgm:t>
    </dgm:pt>
    <dgm:pt modelId="{30FBAA6B-2CA8-449E-B237-7D458C1A006B}">
      <dgm:prSet/>
      <dgm:spPr>
        <a:solidFill>
          <a:srgbClr val="F4E8DE">
            <a:alpha val="70000"/>
          </a:srgbClr>
        </a:solidFill>
      </dgm:spPr>
      <dgm:t>
        <a:bodyPr/>
        <a:lstStyle/>
        <a:p>
          <a:pPr algn="ctr"/>
          <a:r>
            <a:rPr lang="en-US" b="0" i="0" dirty="0">
              <a:solidFill>
                <a:schemeClr val="accent1">
                  <a:lumMod val="50000"/>
                </a:schemeClr>
              </a:solidFill>
            </a:rPr>
            <a:t>22,632 entries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2CEF9779-5A76-41CE-8226-FD755D92451A}" type="parTrans" cxnId="{290CE4F4-AEE1-425A-9525-C88731B5CECB}">
      <dgm:prSet/>
      <dgm:spPr/>
      <dgm:t>
        <a:bodyPr/>
        <a:lstStyle/>
        <a:p>
          <a:endParaRPr lang="en-US"/>
        </a:p>
      </dgm:t>
    </dgm:pt>
    <dgm:pt modelId="{E3FF49FA-E56A-42D0-AB31-3E54F161E59B}" type="sibTrans" cxnId="{290CE4F4-AEE1-425A-9525-C88731B5CECB}">
      <dgm:prSet/>
      <dgm:spPr/>
      <dgm:t>
        <a:bodyPr/>
        <a:lstStyle/>
        <a:p>
          <a:endParaRPr lang="en-US"/>
        </a:p>
      </dgm:t>
    </dgm:pt>
    <dgm:pt modelId="{DA1ED801-4E4F-435C-A75D-CA52867E6731}">
      <dgm:prSet/>
      <dgm:spPr>
        <a:solidFill>
          <a:srgbClr val="F4E8DE">
            <a:alpha val="70000"/>
          </a:srgbClr>
        </a:solidFill>
      </dgm:spPr>
      <dgm:t>
        <a:bodyPr/>
        <a:lstStyle/>
        <a:p>
          <a:pPr algn="ctr"/>
          <a:r>
            <a:rPr lang="en-US" b="0" i="0" dirty="0">
              <a:solidFill>
                <a:schemeClr val="accent1">
                  <a:lumMod val="50000"/>
                </a:schemeClr>
              </a:solidFill>
            </a:rPr>
            <a:t>Duration: 56 days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BFE0EA60-6218-4553-99ED-AD4F0029BDB8}" type="parTrans" cxnId="{0B6E05A9-4D55-4A72-96D8-F607E9E3562D}">
      <dgm:prSet/>
      <dgm:spPr/>
      <dgm:t>
        <a:bodyPr/>
        <a:lstStyle/>
        <a:p>
          <a:endParaRPr lang="en-US"/>
        </a:p>
      </dgm:t>
    </dgm:pt>
    <dgm:pt modelId="{E18B108D-5041-434A-8893-27FF5DB4E596}" type="sibTrans" cxnId="{0B6E05A9-4D55-4A72-96D8-F607E9E3562D}">
      <dgm:prSet/>
      <dgm:spPr/>
      <dgm:t>
        <a:bodyPr/>
        <a:lstStyle/>
        <a:p>
          <a:endParaRPr lang="en-US"/>
        </a:p>
      </dgm:t>
    </dgm:pt>
    <dgm:pt modelId="{C74A4ACA-0EAF-4D83-93D6-CD92DD0F0B17}">
      <dgm:prSet/>
      <dgm:spPr>
        <a:solidFill>
          <a:srgbClr val="F4E8DE">
            <a:alpha val="70000"/>
          </a:srgbClr>
        </a:solidFill>
      </dgm:spPr>
      <dgm:t>
        <a:bodyPr/>
        <a:lstStyle/>
        <a:p>
          <a:pPr algn="ctr"/>
          <a:r>
            <a:rPr lang="en-US" b="0" i="0" dirty="0">
              <a:solidFill>
                <a:schemeClr val="accent1">
                  <a:lumMod val="50000"/>
                </a:schemeClr>
              </a:solidFill>
            </a:rPr>
            <a:t>Competition ran 7 years ago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43748E14-70C0-4688-A1BB-6FE7CA865801}" type="parTrans" cxnId="{BE66E0BB-DD70-488D-8A7D-9B74F39E53A9}">
      <dgm:prSet/>
      <dgm:spPr/>
      <dgm:t>
        <a:bodyPr/>
        <a:lstStyle/>
        <a:p>
          <a:endParaRPr lang="en-US"/>
        </a:p>
      </dgm:t>
    </dgm:pt>
    <dgm:pt modelId="{131845D5-A242-4BE2-9BB5-0D4602C123C9}" type="sibTrans" cxnId="{BE66E0BB-DD70-488D-8A7D-9B74F39E53A9}">
      <dgm:prSet/>
      <dgm:spPr/>
      <dgm:t>
        <a:bodyPr/>
        <a:lstStyle/>
        <a:p>
          <a:endParaRPr lang="en-US"/>
        </a:p>
      </dgm:t>
    </dgm:pt>
    <dgm:pt modelId="{4B4BD9CC-24AF-4159-9299-B0FA3E703F0D}" type="pres">
      <dgm:prSet presAssocID="{DB2FE9CE-CC5D-47FF-B97C-06C398738032}" presName="linear" presStyleCnt="0">
        <dgm:presLayoutVars>
          <dgm:animLvl val="lvl"/>
          <dgm:resizeHandles val="exact"/>
        </dgm:presLayoutVars>
      </dgm:prSet>
      <dgm:spPr/>
    </dgm:pt>
    <dgm:pt modelId="{5CE9056A-B008-4200-BD8C-8A746ACD3E3A}" type="pres">
      <dgm:prSet presAssocID="{CA1489C2-7635-4532-AA78-E4AF38C7FD75}" presName="parentText" presStyleLbl="node1" presStyleIdx="0" presStyleCnt="4" custScaleY="57763">
        <dgm:presLayoutVars>
          <dgm:chMax val="0"/>
          <dgm:bulletEnabled val="1"/>
        </dgm:presLayoutVars>
      </dgm:prSet>
      <dgm:spPr/>
    </dgm:pt>
    <dgm:pt modelId="{6BA7F13B-CAA7-4260-A77B-9EE401312A39}" type="pres">
      <dgm:prSet presAssocID="{116BE02D-658A-4497-A6F7-2E6228083698}" presName="spacer" presStyleCnt="0"/>
      <dgm:spPr/>
    </dgm:pt>
    <dgm:pt modelId="{7203DCE1-6947-45F6-996A-15D5B4306A00}" type="pres">
      <dgm:prSet presAssocID="{30FBAA6B-2CA8-449E-B237-7D458C1A006B}" presName="parentText" presStyleLbl="node1" presStyleIdx="1" presStyleCnt="4" custScaleY="57763">
        <dgm:presLayoutVars>
          <dgm:chMax val="0"/>
          <dgm:bulletEnabled val="1"/>
        </dgm:presLayoutVars>
      </dgm:prSet>
      <dgm:spPr/>
    </dgm:pt>
    <dgm:pt modelId="{806219CC-98B9-46BD-AA33-00528FBC383B}" type="pres">
      <dgm:prSet presAssocID="{E3FF49FA-E56A-42D0-AB31-3E54F161E59B}" presName="spacer" presStyleCnt="0"/>
      <dgm:spPr/>
    </dgm:pt>
    <dgm:pt modelId="{CB994ECC-9884-449E-ADEC-DBE6577CE126}" type="pres">
      <dgm:prSet presAssocID="{DA1ED801-4E4F-435C-A75D-CA52867E6731}" presName="parentText" presStyleLbl="node1" presStyleIdx="2" presStyleCnt="4" custScaleY="57763">
        <dgm:presLayoutVars>
          <dgm:chMax val="0"/>
          <dgm:bulletEnabled val="1"/>
        </dgm:presLayoutVars>
      </dgm:prSet>
      <dgm:spPr/>
    </dgm:pt>
    <dgm:pt modelId="{C5DA78EB-E639-4314-BAC7-1A21C5DECD36}" type="pres">
      <dgm:prSet presAssocID="{E18B108D-5041-434A-8893-27FF5DB4E596}" presName="spacer" presStyleCnt="0"/>
      <dgm:spPr/>
    </dgm:pt>
    <dgm:pt modelId="{8D555104-17FB-4304-89BF-DAD1A46038B7}" type="pres">
      <dgm:prSet presAssocID="{C74A4ACA-0EAF-4D83-93D6-CD92DD0F0B17}" presName="parentText" presStyleLbl="node1" presStyleIdx="3" presStyleCnt="4" custScaleY="57763">
        <dgm:presLayoutVars>
          <dgm:chMax val="0"/>
          <dgm:bulletEnabled val="1"/>
        </dgm:presLayoutVars>
      </dgm:prSet>
      <dgm:spPr/>
    </dgm:pt>
  </dgm:ptLst>
  <dgm:cxnLst>
    <dgm:cxn modelId="{DC7D2C17-D14A-44E2-8918-B3DD0D0150FD}" type="presOf" srcId="{CA1489C2-7635-4532-AA78-E4AF38C7FD75}" destId="{5CE9056A-B008-4200-BD8C-8A746ACD3E3A}" srcOrd="0" destOrd="0" presId="urn:microsoft.com/office/officeart/2005/8/layout/vList2"/>
    <dgm:cxn modelId="{FBDB2C44-2196-498D-8946-DE8D77574A71}" type="presOf" srcId="{DA1ED801-4E4F-435C-A75D-CA52867E6731}" destId="{CB994ECC-9884-449E-ADEC-DBE6577CE126}" srcOrd="0" destOrd="0" presId="urn:microsoft.com/office/officeart/2005/8/layout/vList2"/>
    <dgm:cxn modelId="{19313E6B-1211-44BD-B79E-020383E04ACF}" type="presOf" srcId="{C74A4ACA-0EAF-4D83-93D6-CD92DD0F0B17}" destId="{8D555104-17FB-4304-89BF-DAD1A46038B7}" srcOrd="0" destOrd="0" presId="urn:microsoft.com/office/officeart/2005/8/layout/vList2"/>
    <dgm:cxn modelId="{0B6E05A9-4D55-4A72-96D8-F607E9E3562D}" srcId="{DB2FE9CE-CC5D-47FF-B97C-06C398738032}" destId="{DA1ED801-4E4F-435C-A75D-CA52867E6731}" srcOrd="2" destOrd="0" parTransId="{BFE0EA60-6218-4553-99ED-AD4F0029BDB8}" sibTransId="{E18B108D-5041-434A-8893-27FF5DB4E596}"/>
    <dgm:cxn modelId="{DD3C0AAB-0F0C-4B8E-B0A9-ABEB631D246D}" type="presOf" srcId="{30FBAA6B-2CA8-449E-B237-7D458C1A006B}" destId="{7203DCE1-6947-45F6-996A-15D5B4306A00}" srcOrd="0" destOrd="0" presId="urn:microsoft.com/office/officeart/2005/8/layout/vList2"/>
    <dgm:cxn modelId="{C62BBEAC-A7BC-48F9-A5B7-EF8E72D557DF}" srcId="{DB2FE9CE-CC5D-47FF-B97C-06C398738032}" destId="{CA1489C2-7635-4532-AA78-E4AF38C7FD75}" srcOrd="0" destOrd="0" parTransId="{E642E0EB-0533-421A-B905-84EDC41E6A09}" sibTransId="{116BE02D-658A-4497-A6F7-2E6228083698}"/>
    <dgm:cxn modelId="{0E3FC0B4-019A-41EF-9486-32D7408033DD}" type="presOf" srcId="{DB2FE9CE-CC5D-47FF-B97C-06C398738032}" destId="{4B4BD9CC-24AF-4159-9299-B0FA3E703F0D}" srcOrd="0" destOrd="0" presId="urn:microsoft.com/office/officeart/2005/8/layout/vList2"/>
    <dgm:cxn modelId="{BE66E0BB-DD70-488D-8A7D-9B74F39E53A9}" srcId="{DB2FE9CE-CC5D-47FF-B97C-06C398738032}" destId="{C74A4ACA-0EAF-4D83-93D6-CD92DD0F0B17}" srcOrd="3" destOrd="0" parTransId="{43748E14-70C0-4688-A1BB-6FE7CA865801}" sibTransId="{131845D5-A242-4BE2-9BB5-0D4602C123C9}"/>
    <dgm:cxn modelId="{290CE4F4-AEE1-425A-9525-C88731B5CECB}" srcId="{DB2FE9CE-CC5D-47FF-B97C-06C398738032}" destId="{30FBAA6B-2CA8-449E-B237-7D458C1A006B}" srcOrd="1" destOrd="0" parTransId="{2CEF9779-5A76-41CE-8226-FD755D92451A}" sibTransId="{E3FF49FA-E56A-42D0-AB31-3E54F161E59B}"/>
    <dgm:cxn modelId="{2A1163E5-78FE-43E1-A658-201670C41742}" type="presParOf" srcId="{4B4BD9CC-24AF-4159-9299-B0FA3E703F0D}" destId="{5CE9056A-B008-4200-BD8C-8A746ACD3E3A}" srcOrd="0" destOrd="0" presId="urn:microsoft.com/office/officeart/2005/8/layout/vList2"/>
    <dgm:cxn modelId="{14DFA794-53B3-4A5A-ACFD-3677C7FE4C55}" type="presParOf" srcId="{4B4BD9CC-24AF-4159-9299-B0FA3E703F0D}" destId="{6BA7F13B-CAA7-4260-A77B-9EE401312A39}" srcOrd="1" destOrd="0" presId="urn:microsoft.com/office/officeart/2005/8/layout/vList2"/>
    <dgm:cxn modelId="{44B895CE-8CD3-44D1-921B-585F098C00E7}" type="presParOf" srcId="{4B4BD9CC-24AF-4159-9299-B0FA3E703F0D}" destId="{7203DCE1-6947-45F6-996A-15D5B4306A00}" srcOrd="2" destOrd="0" presId="urn:microsoft.com/office/officeart/2005/8/layout/vList2"/>
    <dgm:cxn modelId="{61132E21-D276-4AC3-87DB-CECD96764AC2}" type="presParOf" srcId="{4B4BD9CC-24AF-4159-9299-B0FA3E703F0D}" destId="{806219CC-98B9-46BD-AA33-00528FBC383B}" srcOrd="3" destOrd="0" presId="urn:microsoft.com/office/officeart/2005/8/layout/vList2"/>
    <dgm:cxn modelId="{1FE70373-1BBF-4DD3-AFB3-541939536DC9}" type="presParOf" srcId="{4B4BD9CC-24AF-4159-9299-B0FA3E703F0D}" destId="{CB994ECC-9884-449E-ADEC-DBE6577CE126}" srcOrd="4" destOrd="0" presId="urn:microsoft.com/office/officeart/2005/8/layout/vList2"/>
    <dgm:cxn modelId="{D3034B01-4E91-4904-BC27-1BF3C654C6C1}" type="presParOf" srcId="{4B4BD9CC-24AF-4159-9299-B0FA3E703F0D}" destId="{C5DA78EB-E639-4314-BAC7-1A21C5DECD36}" srcOrd="5" destOrd="0" presId="urn:microsoft.com/office/officeart/2005/8/layout/vList2"/>
    <dgm:cxn modelId="{0AAC514B-0DCC-45D1-8859-0C0F7245B1B9}" type="presParOf" srcId="{4B4BD9CC-24AF-4159-9299-B0FA3E703F0D}" destId="{8D555104-17FB-4304-89BF-DAD1A46038B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1FED-49A6-439F-9211-3A6C178BE186}">
      <dsp:nvSpPr>
        <dsp:cNvPr id="0" name=""/>
        <dsp:cNvSpPr/>
      </dsp:nvSpPr>
      <dsp:spPr>
        <a:xfrm>
          <a:off x="0" y="288228"/>
          <a:ext cx="5181600" cy="1305401"/>
        </a:xfrm>
        <a:prstGeom prst="roundRect">
          <a:avLst>
            <a:gd name="adj" fmla="val 10000"/>
          </a:avLst>
        </a:prstGeom>
        <a:solidFill>
          <a:srgbClr val="F4E8DE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F9838-8289-4C6E-AD00-74E70B9BAE5B}">
      <dsp:nvSpPr>
        <dsp:cNvPr id="0" name=""/>
        <dsp:cNvSpPr/>
      </dsp:nvSpPr>
      <dsp:spPr>
        <a:xfrm>
          <a:off x="394883" y="581943"/>
          <a:ext cx="717970" cy="71797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8741B-E946-4F68-84D5-8FE7278368AC}">
      <dsp:nvSpPr>
        <dsp:cNvPr id="0" name=""/>
        <dsp:cNvSpPr/>
      </dsp:nvSpPr>
      <dsp:spPr>
        <a:xfrm>
          <a:off x="1507738" y="288228"/>
          <a:ext cx="3673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>
                  <a:lumMod val="50000"/>
                </a:schemeClr>
              </a:solidFill>
            </a:rPr>
            <a:t>Assumption</a:t>
          </a:r>
          <a:r>
            <a:rPr lang="en-US" sz="2000" kern="1200" dirty="0">
              <a:solidFill>
                <a:schemeClr val="accent1">
                  <a:lumMod val="50000"/>
                </a:schemeClr>
              </a:solidFill>
            </a:rPr>
            <a:t>: more accurate recommendations </a:t>
          </a:r>
          <a:r>
            <a:rPr lang="en-US" sz="2000" kern="1200" dirty="0">
              <a:solidFill>
                <a:schemeClr val="accent1">
                  <a:lumMod val="50000"/>
                </a:schemeClr>
              </a:solidFill>
              <a:sym typeface="Wingdings" panose="05000000000000000000" pitchFamily="2" charset="2"/>
            </a:rPr>
            <a:t></a:t>
          </a:r>
          <a:r>
            <a:rPr lang="en-US" sz="2000" kern="1200" dirty="0">
              <a:solidFill>
                <a:schemeClr val="accent1">
                  <a:lumMod val="50000"/>
                </a:schemeClr>
              </a:solidFill>
            </a:rPr>
            <a:t> users will spend more money </a:t>
          </a:r>
        </a:p>
      </dsp:txBody>
      <dsp:txXfrm>
        <a:off x="1507738" y="288228"/>
        <a:ext cx="3673861" cy="1305401"/>
      </dsp:txXfrm>
    </dsp:sp>
    <dsp:sp modelId="{E07C72E3-2A5C-4AF5-B89C-A0A1228E8530}">
      <dsp:nvSpPr>
        <dsp:cNvPr id="0" name=""/>
        <dsp:cNvSpPr/>
      </dsp:nvSpPr>
      <dsp:spPr>
        <a:xfrm>
          <a:off x="0" y="1951329"/>
          <a:ext cx="5181600" cy="2080431"/>
        </a:xfrm>
        <a:prstGeom prst="roundRect">
          <a:avLst>
            <a:gd name="adj" fmla="val 10000"/>
          </a:avLst>
        </a:prstGeom>
        <a:solidFill>
          <a:srgbClr val="F4E8DE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ECD92-E99C-4F9D-A879-FC744B029B86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426AC-B162-4273-84C5-6FF9E3A57E13}">
      <dsp:nvSpPr>
        <dsp:cNvPr id="0" name=""/>
        <dsp:cNvSpPr/>
      </dsp:nvSpPr>
      <dsp:spPr>
        <a:xfrm>
          <a:off x="1507738" y="1919980"/>
          <a:ext cx="3673861" cy="2143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50000"/>
                </a:schemeClr>
              </a:solidFill>
            </a:rPr>
            <a:t>For a major company, such as Expedia, the investment in data science to develop an improved recommender system can yield </a:t>
          </a:r>
          <a:r>
            <a:rPr lang="en-US" sz="1900" b="1" kern="1200" dirty="0">
              <a:solidFill>
                <a:schemeClr val="accent1">
                  <a:lumMod val="50000"/>
                </a:schemeClr>
              </a:solidFill>
            </a:rPr>
            <a:t>massive financial gains </a:t>
          </a:r>
          <a:r>
            <a:rPr lang="en-US" sz="1900" kern="1200" dirty="0">
              <a:solidFill>
                <a:schemeClr val="accent1">
                  <a:lumMod val="50000"/>
                </a:schemeClr>
              </a:solidFill>
            </a:rPr>
            <a:t>for the company</a:t>
          </a:r>
        </a:p>
      </dsp:txBody>
      <dsp:txXfrm>
        <a:off x="1507738" y="1919980"/>
        <a:ext cx="3673861" cy="2143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9056A-B008-4200-BD8C-8A746ACD3E3A}">
      <dsp:nvSpPr>
        <dsp:cNvPr id="0" name=""/>
        <dsp:cNvSpPr/>
      </dsp:nvSpPr>
      <dsp:spPr>
        <a:xfrm>
          <a:off x="0" y="302711"/>
          <a:ext cx="5181600" cy="457197"/>
        </a:xfrm>
        <a:prstGeom prst="roundRect">
          <a:avLst/>
        </a:prstGeom>
        <a:solidFill>
          <a:srgbClr val="F4E8DE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solidFill>
                <a:schemeClr val="accent1">
                  <a:lumMod val="50000"/>
                </a:schemeClr>
              </a:solidFill>
            </a:rPr>
            <a:t>1,971 teams participated</a:t>
          </a:r>
          <a:endParaRPr lang="en-US" sz="19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2319" y="325030"/>
        <a:ext cx="5136962" cy="412559"/>
      </dsp:txXfrm>
    </dsp:sp>
    <dsp:sp modelId="{7203DCE1-6947-45F6-996A-15D5B4306A00}">
      <dsp:nvSpPr>
        <dsp:cNvPr id="0" name=""/>
        <dsp:cNvSpPr/>
      </dsp:nvSpPr>
      <dsp:spPr>
        <a:xfrm>
          <a:off x="0" y="854948"/>
          <a:ext cx="5181600" cy="457197"/>
        </a:xfrm>
        <a:prstGeom prst="roundRect">
          <a:avLst/>
        </a:prstGeom>
        <a:solidFill>
          <a:srgbClr val="F4E8DE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solidFill>
                <a:schemeClr val="accent1">
                  <a:lumMod val="50000"/>
                </a:schemeClr>
              </a:solidFill>
            </a:rPr>
            <a:t>22,632 entries</a:t>
          </a:r>
          <a:endParaRPr lang="en-US" sz="19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2319" y="877267"/>
        <a:ext cx="5136962" cy="412559"/>
      </dsp:txXfrm>
    </dsp:sp>
    <dsp:sp modelId="{CB994ECC-9884-449E-ADEC-DBE6577CE126}">
      <dsp:nvSpPr>
        <dsp:cNvPr id="0" name=""/>
        <dsp:cNvSpPr/>
      </dsp:nvSpPr>
      <dsp:spPr>
        <a:xfrm>
          <a:off x="0" y="1407186"/>
          <a:ext cx="5181600" cy="457197"/>
        </a:xfrm>
        <a:prstGeom prst="roundRect">
          <a:avLst/>
        </a:prstGeom>
        <a:solidFill>
          <a:srgbClr val="F4E8DE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solidFill>
                <a:schemeClr val="accent1">
                  <a:lumMod val="50000"/>
                </a:schemeClr>
              </a:solidFill>
            </a:rPr>
            <a:t>Duration: 56 days</a:t>
          </a:r>
          <a:endParaRPr lang="en-US" sz="19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2319" y="1429505"/>
        <a:ext cx="5136962" cy="412559"/>
      </dsp:txXfrm>
    </dsp:sp>
    <dsp:sp modelId="{8D555104-17FB-4304-89BF-DAD1A46038B7}">
      <dsp:nvSpPr>
        <dsp:cNvPr id="0" name=""/>
        <dsp:cNvSpPr/>
      </dsp:nvSpPr>
      <dsp:spPr>
        <a:xfrm>
          <a:off x="0" y="1959423"/>
          <a:ext cx="5181600" cy="457197"/>
        </a:xfrm>
        <a:prstGeom prst="roundRect">
          <a:avLst/>
        </a:prstGeom>
        <a:solidFill>
          <a:srgbClr val="F4E8DE">
            <a:alpha val="7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solidFill>
                <a:schemeClr val="accent1">
                  <a:lumMod val="50000"/>
                </a:schemeClr>
              </a:solidFill>
            </a:rPr>
            <a:t>Competition ran 7 years ago</a:t>
          </a:r>
          <a:endParaRPr lang="en-US" sz="19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2319" y="1981742"/>
        <a:ext cx="5136962" cy="412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16E58-8A95-498B-A3FC-8B9C8BBCA86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7E8AC-84EB-4BBF-9A8E-1CFC7619E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48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0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31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81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4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61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59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65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4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28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07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8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48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40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98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0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E8AC-84EB-4BBF-9A8E-1CFC7619ED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85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45AB-EE1D-FF83-37B4-BEA3BA5A0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135BF-1949-2175-DA33-DEE188E93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230A2-BB7F-972F-CD47-A58F06BF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DBE7-E70E-61AF-63ED-A3FA8948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DFEA4-E551-B8F1-7FC1-FA923431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31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368B-5BCA-B7BB-C401-9E5CDE6D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E0B47-5AA8-0B72-A61A-3F7987FF3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6AC7-B34B-EE9D-9BCE-EBACD9AA1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E1217-C440-0ABA-29CC-80E3596C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B83EE-08F5-AD94-FEAD-051F5B9F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18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964BB1-EA73-8FF2-2B69-5B79B11E7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9EACE-7016-DB9B-B77A-2B1E915E5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E9705-459B-F4AA-0762-9E1DE78D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6C5BF-D5F0-FD26-3CD9-9B9B6BF75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A2561-A4E6-7FDC-AAAF-5AA19B9A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0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55C1-4D98-3BCF-EAB4-4BB10527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8663-B9AD-7579-AE39-349B22AFF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82DD-D0C9-E479-7F30-0AA1C6E6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3AE74-C10B-C3DD-73A3-043DDA5D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86570-856D-AB72-8627-419BA97C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2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04FA-32B2-A92D-7749-E317DC4E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65CF1-6971-082B-4988-05CC70DA2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AABA3-32C6-4CD2-7A53-FF824855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126BB-B753-3924-B788-6F055A18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6E8A8-EEF2-87FD-317F-E7B4EF79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0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7196-A120-B878-0A6A-3032EB8A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F431-7247-D8A7-FD91-C7BE7E706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CBF1E-939B-BB52-6576-2BE6FE74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8F2D7-EE72-123F-BBA1-77F9300D5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D4693-AB41-46C5-4CC4-35656950B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BA674-E276-3400-2B0E-FF5C5A4F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7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6674-AE56-D97F-F063-D1E217C0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8F33-965A-B3E1-9B24-3A3D4FD59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4B437-6A64-9CA9-4FB8-B072C944E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DD656-F827-7C81-0CD4-0757832B0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C33ED-BCAB-DDB4-941E-017EF184C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F5C85-35CA-C2EA-8AB7-70C863A60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F60DCE-8974-C5E2-E647-0923F78F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8B9B5-9A23-357E-543A-2B141078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8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058F-D268-70E1-6224-76FE56F0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1C093-9774-6538-8B42-B2924328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78C7C-A034-47C1-6297-23A8100F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9EC01-9800-70F8-679D-642DF3DC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8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466AF-25FB-E70E-8EFC-F7B0A7972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A3FE4-1CAD-EBC5-EAD5-81B86D39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0DB12-A132-1010-4489-4D4BA7DB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7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7B3D-37C2-BE0E-57ED-2DA870B5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E958-B6D5-FC96-4DBD-3F45C5F1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E0641-0307-4969-4E4C-A08E483D7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D8A15-028D-80DE-5B14-D904C8B1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DFA78-C97E-6C59-6101-4F14DB66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157BA-1122-B012-D2E9-0B4BCA78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6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FEDB-9A9E-2F37-0D78-59F66199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2AB6E8-B556-CC7D-5DE6-70626B88C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9094C-152B-0159-4768-CD218B5A5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8544B-99D3-D307-1144-1C3EFFC6D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71CAD-935E-A9DF-19CC-A188A029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681F-AA29-DE72-5E50-FA786D92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4EDBE0-0085-3ADC-1B29-86BDEFA3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4152C-A9F1-9EB5-6002-BE37FE40A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0C772-3080-A7F7-CCDA-E944BA99A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38028-55F8-4367-9324-51ED4B758BCE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CB310-789F-588C-69B0-C9BDD6806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7959B-71F5-ACAC-F347-1F49B9C51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5196B-D843-457F-AD8E-B63022A7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1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pwork.com/resources/what-is-content-based-filtering#:~:text=Content-based%20filtering%20uses%20similarities%20in%20products%2C%20services%2C%20or,users%20to%20offer%20recommendations%20to%20a%20particular%20user." TargetMode="External"/><Relationship Id="rId13" Type="http://schemas.openxmlformats.org/officeDocument/2006/relationships/hyperlink" Target="https://en.wikipedia.org/wiki/Great-circle_distance" TargetMode="External"/><Relationship Id="rId18" Type="http://schemas.openxmlformats.org/officeDocument/2006/relationships/hyperlink" Target="https://towardsdatascience.com/deep-learning-structured-data-8d6a278f3088" TargetMode="External"/><Relationship Id="rId26" Type="http://schemas.openxmlformats.org/officeDocument/2006/relationships/hyperlink" Target="https://medium.com/javarevisited/5-best-books-to-learn-sql-and-database-design-for-programmers-and-developers-1e7839df2f3e" TargetMode="External"/><Relationship Id="rId3" Type="http://schemas.openxmlformats.org/officeDocument/2006/relationships/image" Target="../media/image3.jpg"/><Relationship Id="rId21" Type="http://schemas.openxmlformats.org/officeDocument/2006/relationships/hyperlink" Target="https://www.101computing.net/manhattan-distance-calculator/" TargetMode="External"/><Relationship Id="rId7" Type="http://schemas.openxmlformats.org/officeDocument/2006/relationships/hyperlink" Target="https://www.v7labs.com/blog/mean-average-precision#:~:text=let's%20dive%20in!-,What%20is%20Mean%20Average%20Precision%20(mAP)%3F,values%20from%200%20to%201." TargetMode="External"/><Relationship Id="rId12" Type="http://schemas.openxmlformats.org/officeDocument/2006/relationships/hyperlink" Target="https://www.researchgate.net/figure/Content-based-filtering-and-Collaborative-filtering-recommendation_fig3_331063850" TargetMode="External"/><Relationship Id="rId17" Type="http://schemas.openxmlformats.org/officeDocument/2006/relationships/hyperlink" Target="https://www.pinterest.com/pin/7-hainan-hotels-for-7-types-of-travelers--8655424259512958/" TargetMode="External"/><Relationship Id="rId25" Type="http://schemas.openxmlformats.org/officeDocument/2006/relationships/hyperlink" Target="https://en.wikipedia.org/wiki/Cluster_analysis" TargetMode="Externa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docs.aws.amazon.com/sagemaker/latest/dg/fact-machines.html" TargetMode="External"/><Relationship Id="rId20" Type="http://schemas.openxmlformats.org/officeDocument/2006/relationships/hyperlink" Target="https://en.wikipedia.org/wiki/H&amp;M" TargetMode="External"/><Relationship Id="rId29" Type="http://schemas.openxmlformats.org/officeDocument/2006/relationships/hyperlink" Target="https://ieeexplore.ieee.org/document/9315494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dsawtelle.github.io/blog/output/mean-average-precision-MAP-for-recommender-systems.html" TargetMode="External"/><Relationship Id="rId11" Type="http://schemas.openxmlformats.org/officeDocument/2006/relationships/hyperlink" Target="https://www.reuters.com/business/expedia-profit-misses-severe-weather-weighs-holiday-quarter-2023-02-09/" TargetMode="External"/><Relationship Id="rId24" Type="http://schemas.openxmlformats.org/officeDocument/2006/relationships/hyperlink" Target="https://contentsquare.com/blog/how-customer-behavior-analysis-can-help-you-understand-your-customers/" TargetMode="External"/><Relationship Id="rId5" Type="http://schemas.openxmlformats.org/officeDocument/2006/relationships/hyperlink" Target="https://www.kaggle.com/competitions/h-and-m-personalized-fashion-recommendations/overview" TargetMode="External"/><Relationship Id="rId15" Type="http://schemas.openxmlformats.org/officeDocument/2006/relationships/hyperlink" Target="https://i.ytimg.com/vi/pM6DJ0ZZee0/maxresdefault.jpg" TargetMode="External"/><Relationship Id="rId23" Type="http://schemas.openxmlformats.org/officeDocument/2006/relationships/hyperlink" Target="https://www.ontime360.com/blog/post/what-is-a-price-modifier" TargetMode="External"/><Relationship Id="rId28" Type="http://schemas.openxmlformats.org/officeDocument/2006/relationships/hyperlink" Target="https://algotrading101.com/learn/train-test-split/" TargetMode="External"/><Relationship Id="rId10" Type="http://schemas.openxmlformats.org/officeDocument/2006/relationships/hyperlink" Target="https://blog.producthunt.com/12-money-apps-that-will-help-you-save-and-eliminate-debt-in-2017-a24fa97a132?gi=e7f7a1b043a4" TargetMode="External"/><Relationship Id="rId19" Type="http://schemas.openxmlformats.org/officeDocument/2006/relationships/hyperlink" Target="https://www.geospatialworld.net/news/location-based-data-is-a-new-tool-for-managers/" TargetMode="External"/><Relationship Id="rId4" Type="http://schemas.openxmlformats.org/officeDocument/2006/relationships/hyperlink" Target="https://www.kaggle.com/competitions/expedia-hotel-recommendations/discussion/21607" TargetMode="External"/><Relationship Id="rId9" Type="http://schemas.openxmlformats.org/officeDocument/2006/relationships/hyperlink" Target="https://phandroid.com/2010/11/19/expedia-preparing-to-enter-the-mobile-booking-game/" TargetMode="External"/><Relationship Id="rId14" Type="http://schemas.openxmlformats.org/officeDocument/2006/relationships/hyperlink" Target="https://arxiv.org/pdf/1603.02754.pdf" TargetMode="External"/><Relationship Id="rId22" Type="http://schemas.openxmlformats.org/officeDocument/2006/relationships/hyperlink" Target="https://www.hospitalitynet.org/explainer/4112832.html" TargetMode="External"/><Relationship Id="rId27" Type="http://schemas.openxmlformats.org/officeDocument/2006/relationships/hyperlink" Target="https://www.researchgate.net/figure/The-illustration-of-our-task-make-a-recommendation-of-clothing-based-on-fashion-style_fig6_3202834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7.png"/><Relationship Id="rId4" Type="http://schemas.openxmlformats.org/officeDocument/2006/relationships/diagramData" Target="../diagrams/data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nature, outdoor, shore&#10;&#10;Description automatically generated">
            <a:extLst>
              <a:ext uri="{FF2B5EF4-FFF2-40B4-BE49-F238E27FC236}">
                <a16:creationId xmlns:a16="http://schemas.microsoft.com/office/drawing/2014/main" id="{3990B404-B17B-39E6-4DB0-EBCB0F1CEA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r="3622" b="-1"/>
          <a:stretch/>
        </p:blipFill>
        <p:spPr>
          <a:xfrm>
            <a:off x="20" y="10"/>
            <a:ext cx="12191980" cy="6489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265C2-2298-09C2-0B04-BD56722FD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Expedia Hotel Recommendations</a:t>
            </a:r>
            <a:b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Which hotel type will an Expedia customer book?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72301-78D0-AA9D-4039-6FBE4BFCC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0" y="5154168"/>
            <a:ext cx="2892986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George </a:t>
            </a:r>
            <a:r>
              <a:rPr lang="en-US" sz="2000" dirty="0" err="1">
                <a:solidFill>
                  <a:schemeClr val="tx2"/>
                </a:solidFill>
              </a:rPr>
              <a:t>Aeillo</a:t>
            </a:r>
            <a:r>
              <a:rPr lang="en-US" sz="2000" dirty="0">
                <a:solidFill>
                  <a:schemeClr val="tx2"/>
                </a:solidFill>
              </a:rPr>
              <a:t>, Eric Nguyen, Arun Agarwal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35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655B-9E40-5122-D6B7-133942E3CCA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Feature Engineering and Data Augmentation Techniques For Winning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0C15-D201-6125-A6CF-BAB6F9B8C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7391401" cy="4558449"/>
          </a:xfr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Fill in NA user-hotel distances by fitting </a:t>
            </a: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spherical distance formula</a:t>
            </a:r>
            <a:r>
              <a:rPr lang="en-US" sz="2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using the following representations: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User location </a:t>
            </a:r>
            <a:r>
              <a:rPr lang="en-US" sz="1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(country, region, city)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Hotel location </a:t>
            </a:r>
            <a:r>
              <a:rPr lang="en-US" sz="1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(country, market, cluster)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Create scores based on supervised learning “</a:t>
            </a: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factorization machine</a:t>
            </a:r>
            <a:r>
              <a:rPr lang="en-US" sz="2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” models trained on categorical features to predict hotel cluster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FMs are good for categorical variables with sparse data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Popular for recommendation systems such as click prediction and product recommendation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Each booking is </a:t>
            </a: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repeated 100 times</a:t>
            </a:r>
            <a:r>
              <a:rPr lang="en-US" sz="2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for each hotel cluster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Hotel clusters are ranked for each booking</a:t>
            </a:r>
          </a:p>
        </p:txBody>
      </p:sp>
      <p:pic>
        <p:nvPicPr>
          <p:cNvPr id="11266" name="Picture 2" descr="Great-circle distance - Wikipedia">
            <a:extLst>
              <a:ext uri="{FF2B5EF4-FFF2-40B4-BE49-F238E27FC236}">
                <a16:creationId xmlns:a16="http://schemas.microsoft.com/office/drawing/2014/main" id="{3073C107-0FA4-4F30-CAE0-6C9011404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872" y="2003279"/>
            <a:ext cx="4125250" cy="41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05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2EEE-9C84-D1D4-E5BE-45DAE1CF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43" y="365126"/>
            <a:ext cx="10923597" cy="732154"/>
          </a:xfr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Algorithm For Winning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1900-7108-EA6E-CC68-27172A0D6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7843" y="1619794"/>
            <a:ext cx="4867657" cy="4873079"/>
          </a:xfr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Pairwise ranking model 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with features: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Historical click/book rates of each cluster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Booking error between predicted and actual distance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Booking factorization machine score for each cluster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Take pairs of hotel clusters and predict the optimal order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Performs well with MAP metric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2400" b="1" i="0" u="none" strike="noStrike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a gradient boosted tree algorithm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Ensemble of weaker prediction models (decision trees)</a:t>
            </a:r>
          </a:p>
          <a:p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27D2F2-27DF-9274-F68D-4F91D4D1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477" y="2519500"/>
            <a:ext cx="6397317" cy="3124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13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2EEE-9C84-D1D4-E5BE-45DAE1CF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705"/>
          </a:xfr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Training For Winning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1900-7108-EA6E-CC68-27172A0D6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418065"/>
            <a:ext cx="10515599" cy="1288560"/>
          </a:xfr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Model evaluated on data from 7/1/2014 - 12/31/2014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Model trained on data before 7/1/2014, mirroring 2015 test data situation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Some data reserved for validation from 7/1/2014 onwards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FC459B0-0E41-5E1C-C27B-11D2B499A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1938"/>
          <a:stretch/>
        </p:blipFill>
        <p:spPr bwMode="auto">
          <a:xfrm>
            <a:off x="2380567" y="2893326"/>
            <a:ext cx="7505403" cy="3773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6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2EEE-9C84-D1D4-E5BE-45DAE1CF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874" y="354676"/>
            <a:ext cx="9196251" cy="768731"/>
          </a:xfr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Differences From Their Project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E05CE83-C491-3C6D-6CE3-FED2FB555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" t="6425" r="22557"/>
          <a:stretch/>
        </p:blipFill>
        <p:spPr bwMode="auto">
          <a:xfrm>
            <a:off x="1497873" y="1205323"/>
            <a:ext cx="9196251" cy="5579527"/>
          </a:xfrm>
          <a:prstGeom prst="rect">
            <a:avLst/>
          </a:prstGeom>
          <a:solidFill>
            <a:srgbClr val="F4E8DE">
              <a:alpha val="70000"/>
            </a:srgbClr>
          </a:solidFill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1571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2EEE-9C84-D1D4-E5BE-45DAE1CF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982"/>
          </a:xfr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Applications To Their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1900-7108-EA6E-CC68-27172A0D6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11401"/>
            <a:ext cx="10515599" cy="1727471"/>
          </a:xfr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Similar evaluation metrics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Can use traditional recommender system approaches/ apply winning approaches from this project as starting point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Layer unstructured data on top of these existing benchmarks 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89F4B28-9393-9A60-9476-D972B822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73" y="3887507"/>
            <a:ext cx="416687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2F5954C5-9B6B-67CC-AB8C-FD1508488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53" y="3933227"/>
            <a:ext cx="4505325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5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5" name="Rectangle 1640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A close-up of a game board&#10;&#10;Description automatically generated with medium confidence">
            <a:extLst>
              <a:ext uri="{FF2B5EF4-FFF2-40B4-BE49-F238E27FC236}">
                <a16:creationId xmlns:a16="http://schemas.microsoft.com/office/drawing/2014/main" id="{0193959B-3819-52B7-34F2-974BFB548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7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92EEE-9C84-D1D4-E5BE-45DAE1CF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34" y="1065862"/>
            <a:ext cx="4216686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Topics/Technologies of Further Interest </a:t>
            </a:r>
          </a:p>
        </p:txBody>
      </p:sp>
      <p:cxnSp>
        <p:nvCxnSpPr>
          <p:cNvPr id="16407" name="Straight Connector 1640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1900-7108-EA6E-CC68-27172A0D6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Location-Based Data </a:t>
            </a:r>
          </a:p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Clustering</a:t>
            </a:r>
          </a:p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Recommender System Design</a:t>
            </a:r>
          </a:p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Recommender System Implementation </a:t>
            </a:r>
          </a:p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User-generated data 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Improving The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85918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2EEE-9C84-D1D4-E5BE-45DAE1CF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044"/>
            <a:ext cx="10515600" cy="710620"/>
          </a:xfr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1900-7108-EA6E-CC68-27172A0D6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69865"/>
            <a:ext cx="5181600" cy="4810306"/>
          </a:xfr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4"/>
              </a:rPr>
              <a:t>Expedia Hotel Recommendations | Kaggle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5"/>
              </a:rPr>
              <a:t>H&amp;M Personalized Fashion Recommendations | Kaggle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6"/>
              </a:rPr>
              <a:t>MAP with Recommender Systems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7"/>
              </a:rPr>
              <a:t>MAP Explained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8"/>
              </a:rPr>
              <a:t>What Content-Based Filtering is &amp; Why You Should Use it | Upwork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9"/>
              </a:rPr>
              <a:t>Expedia Preparing to Enter the Mobile Booking Game – </a:t>
            </a:r>
            <a:r>
              <a:rPr lang="en-US" sz="1200" b="0" i="0" u="sng" strike="noStrike" dirty="0" err="1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9"/>
              </a:rPr>
              <a:t>Phandroid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0"/>
              </a:rPr>
              <a:t>12 Money Apps That Will Help You Save and Eliminate Debt in 2017 | by Product Hunt | Product Hunt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1"/>
              </a:rPr>
              <a:t>Expedia Business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2"/>
              </a:rPr>
              <a:t>Content-based filtering and Collaborative filtering recommendation. | Download Scientific Diagram (researchgate.net)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3"/>
              </a:rPr>
              <a:t>Great-circle distance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4"/>
              </a:rPr>
              <a:t>1st place solution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 err="1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4"/>
              </a:rPr>
              <a:t>XGBoost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5"/>
              </a:rPr>
              <a:t>MAP Explained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6"/>
              </a:rPr>
              <a:t>Factorization Machines Algorithm</a:t>
            </a:r>
            <a:endParaRPr lang="en-US" sz="1200" b="0" dirty="0"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386691-D248-49D6-B793-CB67A3277356}"/>
              </a:ext>
            </a:extLst>
          </p:cNvPr>
          <p:cNvSpPr txBox="1">
            <a:spLocks/>
          </p:cNvSpPr>
          <p:nvPr/>
        </p:nvSpPr>
        <p:spPr>
          <a:xfrm>
            <a:off x="6172202" y="1769865"/>
            <a:ext cx="5181600" cy="4810306"/>
          </a:xfrm>
          <a:prstGeom prst="rect">
            <a:avLst/>
          </a:prstGeo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7"/>
              </a:rPr>
              <a:t>Different Hotels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8"/>
              </a:rPr>
              <a:t>Using Deep Learning for Structured Data with Entity Embeddings | by </a:t>
            </a:r>
            <a:r>
              <a:rPr lang="en-US" sz="1200" b="0" i="0" u="sng" strike="noStrike" dirty="0" err="1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8"/>
              </a:rPr>
              <a:t>Rutger</a:t>
            </a: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8"/>
              </a:rPr>
              <a:t> </a:t>
            </a:r>
            <a:r>
              <a:rPr lang="en-US" sz="1200" b="0" i="0" u="sng" strike="noStrike" dirty="0" err="1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8"/>
              </a:rPr>
              <a:t>Ruizendaal</a:t>
            </a: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8"/>
              </a:rPr>
              <a:t> | Towards Data Science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19"/>
              </a:rPr>
              <a:t>Location-based data is a new tool for managers (geospatialworld.net)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0"/>
              </a:rPr>
              <a:t>H&amp;M - Wikipedia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1"/>
              </a:rPr>
              <a:t>Distance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2"/>
              </a:rPr>
              <a:t>Hotel Rating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3"/>
              </a:rPr>
              <a:t>Price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4"/>
              </a:rPr>
              <a:t>Consumer Behavior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5"/>
              </a:rPr>
              <a:t>Clusters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6"/>
              </a:rPr>
              <a:t>Dataset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7"/>
              </a:rPr>
              <a:t>The illustration of our task: make a recommendation of clothing based... | Download Scientific Diagram (researchgate.net)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8"/>
              </a:rPr>
              <a:t>Train/Test Split and Cross Validation - A Python Tutorial - AlgoTrading101 Blog</a:t>
            </a:r>
            <a:endParaRPr lang="en-US" sz="12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9"/>
              </a:rPr>
              <a:t>Predicting User Preferences with </a:t>
            </a:r>
            <a:r>
              <a:rPr lang="en-US" sz="1200" b="0" i="0" u="sng" strike="noStrike" dirty="0" err="1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9"/>
              </a:rPr>
              <a:t>XGBoost</a:t>
            </a: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9"/>
              </a:rPr>
              <a:t> Learning to Rank Method</a:t>
            </a:r>
            <a:br>
              <a:rPr lang="en-US" sz="1200" b="0" dirty="0">
                <a:effectLst/>
              </a:rPr>
            </a:b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0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3F7786-FC0B-B75B-D342-B4AE6E536E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6897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9434AB-F21B-259E-4141-BAA33000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Data Science Problem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53061-3D9D-A3F6-38F7-D13F8185C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371465"/>
            <a:ext cx="6021201" cy="4204146"/>
          </a:xfrm>
          <a:solidFill>
            <a:schemeClr val="bg1">
              <a:lumMod val="95000"/>
              <a:lumOff val="5000"/>
              <a:alpha val="65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Hundreds of thousands of hotels exist 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rgbClr val="FFFFFF"/>
                </a:solidFill>
              </a:rPr>
              <a:t> Can be hard to choose based on personal preferences/needs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Focus</a:t>
            </a:r>
            <a:r>
              <a:rPr lang="en-US" sz="2200" dirty="0">
                <a:solidFill>
                  <a:srgbClr val="FFFFFF"/>
                </a:solidFill>
              </a:rPr>
              <a:t>: predict most optimal hotel group/cluster for a user based on search and other items that occur during the user event 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Current Expedia search parameters aren't customer specific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Challenge</a:t>
            </a:r>
            <a:r>
              <a:rPr lang="en-US" sz="2000" dirty="0">
                <a:solidFill>
                  <a:srgbClr val="FFFFFF"/>
                </a:solidFill>
              </a:rPr>
              <a:t>: contextualize customer data and predict likelihood a user will stay at </a:t>
            </a:r>
            <a:r>
              <a:rPr lang="en-US" sz="2000" b="1" dirty="0">
                <a:solidFill>
                  <a:srgbClr val="FFFFFF"/>
                </a:solidFill>
              </a:rPr>
              <a:t>100 different hotel groups</a:t>
            </a:r>
          </a:p>
        </p:txBody>
      </p:sp>
    </p:spTree>
    <p:extLst>
      <p:ext uri="{BB962C8B-B14F-4D97-AF65-F5344CB8AC3E}">
        <p14:creationId xmlns:p14="http://schemas.microsoft.com/office/powerpoint/2010/main" val="3258617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63BF-5822-D0C1-32E1-B9AF9435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832"/>
            <a:ext cx="10145050" cy="929685"/>
          </a:xfr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Problem Importance</a:t>
            </a:r>
          </a:p>
        </p:txBody>
      </p:sp>
      <p:graphicFrame>
        <p:nvGraphicFramePr>
          <p:cNvPr id="3078" name="Content Placeholder 2">
            <a:extLst>
              <a:ext uri="{FF2B5EF4-FFF2-40B4-BE49-F238E27FC236}">
                <a16:creationId xmlns:a16="http://schemas.microsoft.com/office/drawing/2014/main" id="{54C78638-9D62-7789-6499-0882DE2AD7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2657669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A636A91-8A44-AB09-CE33-07B253AF804C}"/>
              </a:ext>
            </a:extLst>
          </p:cNvPr>
          <p:cNvSpPr/>
          <p:nvPr/>
        </p:nvSpPr>
        <p:spPr>
          <a:xfrm>
            <a:off x="7174121" y="1990779"/>
            <a:ext cx="3809129" cy="3861381"/>
          </a:xfrm>
          <a:prstGeom prst="rect">
            <a:avLst/>
          </a:prstGeom>
          <a:solidFill>
            <a:srgbClr val="F4E8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573010-C00E-FFAF-0167-FFD303A88363}"/>
              </a:ext>
            </a:extLst>
          </p:cNvPr>
          <p:cNvGrpSpPr/>
          <p:nvPr/>
        </p:nvGrpSpPr>
        <p:grpSpPr>
          <a:xfrm>
            <a:off x="7437794" y="2279679"/>
            <a:ext cx="3175016" cy="3443229"/>
            <a:chOff x="7725177" y="1027906"/>
            <a:chExt cx="3175016" cy="3443229"/>
          </a:xfrm>
        </p:grpSpPr>
        <p:pic>
          <p:nvPicPr>
            <p:cNvPr id="3076" name="Picture 4" descr="Line Graph PNG &amp; Download Transparent Line Graph PNG Images for Free -  NicePNG">
              <a:extLst>
                <a:ext uri="{FF2B5EF4-FFF2-40B4-BE49-F238E27FC236}">
                  <a16:creationId xmlns:a16="http://schemas.microsoft.com/office/drawing/2014/main" id="{0EA1E55A-D49E-80CA-746A-B092EDB184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212" b="94463" l="5000" r="93000">
                          <a14:foregroundMark x1="93333" y1="9121" x2="93333" y2="9121"/>
                          <a14:foregroundMark x1="84333" y1="94788" x2="84333" y2="94788"/>
                          <a14:foregroundMark x1="5667" y1="65798" x2="5667" y2="65798"/>
                          <a14:foregroundMark x1="5000" y1="5212" x2="5000" y2="52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693" y="1027906"/>
              <a:ext cx="2857500" cy="292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57CC00-8AEC-DB1E-FFBB-3343EA79B6FB}"/>
                </a:ext>
              </a:extLst>
            </p:cNvPr>
            <p:cNvSpPr txBox="1"/>
            <p:nvPr/>
          </p:nvSpPr>
          <p:spPr>
            <a:xfrm>
              <a:off x="8042694" y="3824804"/>
              <a:ext cx="2857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Recommender System Performance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FA60B7-F9B5-96D8-0D08-102ABFCC2BFD}"/>
                </a:ext>
              </a:extLst>
            </p:cNvPr>
            <p:cNvSpPr txBox="1"/>
            <p:nvPr/>
          </p:nvSpPr>
          <p:spPr>
            <a:xfrm rot="16200000">
              <a:off x="7303726" y="2360292"/>
              <a:ext cx="121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Profits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155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4947-AB61-932A-B674-6274D16F190D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761092" cy="1398089"/>
          </a:xfrm>
          <a:prstGeom prst="rect">
            <a:avLst/>
          </a:prstGeo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Recommender 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F2982-2B67-DB13-1F02-72535D0D49DB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761090" cy="3785419"/>
          </a:xfrm>
          <a:prstGeom prst="rect">
            <a:avLst/>
          </a:prstGeo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Def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: describes a system that delivers what it believes to be the optimal suggestions to a user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Two classic paradigms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recommender system design: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Collaborative Filtering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- users are recommended objects that similar users have liked in the past 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Content-Based Filtering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- users are recommended similar objects that they have liked in the past 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Hybrid Approach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- combines content-based and collaborative filtering</a:t>
            </a:r>
          </a:p>
        </p:txBody>
      </p:sp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932056CB-8504-2676-A998-97D7259E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1221" y="856956"/>
            <a:ext cx="7169460" cy="5144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8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DF58-B283-925E-0092-7F3E2162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412"/>
          </a:xfr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Training Data For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F624D-2718-843F-E360-4CE4FF4F6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3469"/>
            <a:ext cx="5181600" cy="2568719"/>
          </a:xfr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Data is </a:t>
            </a: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logs of customer behavior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24 features 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provided (ex: date/time, check in date, checkout date, hotel country)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Data is random selection from Expedia 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sym typeface="Wingdings" panose="05000000000000000000" pitchFamily="2" charset="2"/>
              </a:rPr>
              <a:t>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 not representative of overall stats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Size: 4.52 GB (</a:t>
            </a: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90/10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 train/test split)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5FE4A-ED95-A164-2397-263142CC1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3469"/>
            <a:ext cx="5181600" cy="2568719"/>
          </a:xfr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Files: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train.csv </a:t>
            </a:r>
            <a:r>
              <a:rPr lang="en-US" sz="20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sym typeface="Wingdings" panose="05000000000000000000" pitchFamily="2" charset="2"/>
              </a:rPr>
              <a:t></a:t>
            </a:r>
            <a:r>
              <a:rPr lang="en-US" sz="20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 data from 2013 &amp; 2014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All users in logs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test.csv </a:t>
            </a:r>
            <a:r>
              <a:rPr lang="en-US" sz="20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sym typeface="Wingdings" panose="05000000000000000000" pitchFamily="2" charset="2"/>
              </a:rPr>
              <a:t></a:t>
            </a:r>
            <a:r>
              <a:rPr lang="en-US" sz="20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 data from 2015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Some users in logs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destinations.csv </a:t>
            </a:r>
            <a:r>
              <a:rPr lang="en-US" sz="20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sym typeface="Wingdings" panose="05000000000000000000" pitchFamily="2" charset="2"/>
              </a:rPr>
              <a:t></a:t>
            </a:r>
            <a:r>
              <a:rPr lang="en-US" sz="20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 hotel search latent (pre-encoded) attributes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Features extracted from hotel reviews text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sample_submission.csv </a:t>
            </a:r>
          </a:p>
          <a:p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557725-0ADA-6359-EA46-AEE21E21AB8E}"/>
              </a:ext>
            </a:extLst>
          </p:cNvPr>
          <p:cNvGrpSpPr/>
          <p:nvPr/>
        </p:nvGrpSpPr>
        <p:grpSpPr>
          <a:xfrm>
            <a:off x="2049560" y="4195416"/>
            <a:ext cx="2758880" cy="2587190"/>
            <a:chOff x="1635469" y="4634702"/>
            <a:chExt cx="1996004" cy="19960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6B5C0F-D3B3-147D-9362-D3540CE5EC03}"/>
                </a:ext>
              </a:extLst>
            </p:cNvPr>
            <p:cNvSpPr/>
            <p:nvPr/>
          </p:nvSpPr>
          <p:spPr>
            <a:xfrm>
              <a:off x="1635469" y="4634702"/>
              <a:ext cx="1996004" cy="1996004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All Expedia Data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AE035E5-E99C-6519-F4CD-BDF12BC8CF75}"/>
                </a:ext>
              </a:extLst>
            </p:cNvPr>
            <p:cNvSpPr/>
            <p:nvPr/>
          </p:nvSpPr>
          <p:spPr>
            <a:xfrm>
              <a:off x="2022210" y="5804028"/>
              <a:ext cx="1178307" cy="689277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Competition Data</a:t>
              </a:r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AD11464E-A705-5D91-3F08-91DBDE32D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520" y="4301598"/>
            <a:ext cx="3560591" cy="2374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11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AB8B-1043-F378-1F5D-AB6CA298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287"/>
          </a:xfr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04B2A-6AB3-BF15-288D-F6163C23B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95057" cy="4351338"/>
          </a:xfr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100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 predetermined hotel cluster/group labels (in data, numbered as 0 - 99)</a:t>
            </a:r>
            <a:endParaRPr lang="en-US" sz="2400" b="0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Proprietary Expedia clustering algorithm 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to form hotel clusters</a:t>
            </a:r>
            <a:endParaRPr lang="en-US" sz="2400" b="0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lvl="1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Grouped together similar hotels</a:t>
            </a:r>
          </a:p>
          <a:p>
            <a:pPr lvl="1"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Clusters serve as good identifiers to which type of hotels people will book (while avoiding outliers like new hotels)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530E1B8-9B07-5B81-A92F-32FA28EEE17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065" y="184648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12CDD5C-7DCB-EE46-A2B3-F078CE63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731" y="1846485"/>
            <a:ext cx="2059411" cy="1371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D82D5C49-844D-855B-FA67-CC1FC3E79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r="18980"/>
          <a:stretch/>
        </p:blipFill>
        <p:spPr bwMode="auto">
          <a:xfrm>
            <a:off x="9104055" y="1849966"/>
            <a:ext cx="2507243" cy="1371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24E23-3BB6-340B-777A-57DC0E963771}"/>
              </a:ext>
            </a:extLst>
          </p:cNvPr>
          <p:cNvSpPr txBox="1"/>
          <p:nvPr/>
        </p:nvSpPr>
        <p:spPr>
          <a:xfrm>
            <a:off x="5003180" y="3195122"/>
            <a:ext cx="160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Historical Price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F5FC6-3E85-968C-D70D-5722BEF8F17B}"/>
              </a:ext>
            </a:extLst>
          </p:cNvPr>
          <p:cNvSpPr txBox="1"/>
          <p:nvPr/>
        </p:nvSpPr>
        <p:spPr>
          <a:xfrm>
            <a:off x="7187124" y="3206479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Hotel Rating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7BAB6-E0CA-B7C4-479F-B0A5ECF2F5D2}"/>
              </a:ext>
            </a:extLst>
          </p:cNvPr>
          <p:cNvSpPr txBox="1"/>
          <p:nvPr/>
        </p:nvSpPr>
        <p:spPr>
          <a:xfrm>
            <a:off x="9045329" y="3218085"/>
            <a:ext cx="262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Distance from City Center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34302862-7342-5113-D5F9-B9732FA2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58" y="4820431"/>
            <a:ext cx="2894881" cy="193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6B3E1A-FEBF-E75F-A881-1AEAB2150159}"/>
              </a:ext>
            </a:extLst>
          </p:cNvPr>
          <p:cNvSpPr txBox="1"/>
          <p:nvPr/>
        </p:nvSpPr>
        <p:spPr>
          <a:xfrm>
            <a:off x="7488218" y="6475605"/>
            <a:ext cx="13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100 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149CC-F037-9BAC-9BA9-98B92AF64399}"/>
              </a:ext>
            </a:extLst>
          </p:cNvPr>
          <p:cNvSpPr txBox="1"/>
          <p:nvPr/>
        </p:nvSpPr>
        <p:spPr>
          <a:xfrm>
            <a:off x="11639995" y="2100507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FBD77-717B-0B42-2BF7-4290ADC9DB8E}"/>
              </a:ext>
            </a:extLst>
          </p:cNvPr>
          <p:cNvSpPr txBox="1"/>
          <p:nvPr/>
        </p:nvSpPr>
        <p:spPr>
          <a:xfrm>
            <a:off x="6985967" y="4213229"/>
            <a:ext cx="261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CLUSTERING ALGORITHM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C5E875C-4E99-BAD8-F3D7-55E5B21556C4}"/>
              </a:ext>
            </a:extLst>
          </p:cNvPr>
          <p:cNvSpPr/>
          <p:nvPr/>
        </p:nvSpPr>
        <p:spPr>
          <a:xfrm>
            <a:off x="7955004" y="4570955"/>
            <a:ext cx="396216" cy="518334"/>
          </a:xfrm>
          <a:prstGeom prst="down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A9A7E9-75D7-385E-8FF1-943DC177DEAD}"/>
              </a:ext>
            </a:extLst>
          </p:cNvPr>
          <p:cNvSpPr/>
          <p:nvPr/>
        </p:nvSpPr>
        <p:spPr>
          <a:xfrm rot="1814862">
            <a:off x="5750186" y="3750100"/>
            <a:ext cx="1379165" cy="385925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43BA15-8F4B-BAE4-C1D2-BAF6E96F3286}"/>
              </a:ext>
            </a:extLst>
          </p:cNvPr>
          <p:cNvSpPr/>
          <p:nvPr/>
        </p:nvSpPr>
        <p:spPr>
          <a:xfrm rot="8328301">
            <a:off x="9452463" y="3767354"/>
            <a:ext cx="1105752" cy="385925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DDC778-CE41-817D-71B0-28F5074BD4E0}"/>
              </a:ext>
            </a:extLst>
          </p:cNvPr>
          <p:cNvSpPr/>
          <p:nvPr/>
        </p:nvSpPr>
        <p:spPr>
          <a:xfrm rot="5400000">
            <a:off x="7541398" y="3730473"/>
            <a:ext cx="682661" cy="388720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3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76EC5-29E6-5149-0240-E3F494E85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207823" cy="967286"/>
          </a:xfr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Evaluation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8EB3A-E74F-4FCF-3C0B-5F21C9529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1789048"/>
            <a:ext cx="3803904" cy="4616059"/>
          </a:xfr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Success in competition is measured with Mean Average Precision @ 5 (</a:t>
            </a: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MAP@5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Average Precision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weighted mean of precision at each threshold; the weight is the increase in recall from the previous threshold</a:t>
            </a:r>
          </a:p>
          <a:p>
            <a:pPr rtl="0" fontAlgn="base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Mean Average Precision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en-US" sz="24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 average of AP of each class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06DF8A-7B9C-BF4A-3B02-FB1DF177AA7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" t="23139" r="5075"/>
          <a:stretch/>
        </p:blipFill>
        <p:spPr bwMode="auto">
          <a:xfrm>
            <a:off x="4903058" y="1789049"/>
            <a:ext cx="7142965" cy="4616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3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8E45-BD0F-CA72-CAA6-E45E8425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58"/>
            <a:ext cx="10515600" cy="886506"/>
          </a:xfr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Evaluation Metric 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9B342-CD1A-0C2D-3EA4-8B24EE5B0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10515600" cy="2359714"/>
          </a:xfrm>
          <a:solidFill>
            <a:srgbClr val="F4E8DE">
              <a:alpha val="70000"/>
            </a:srgb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For every user event, we predict a list of the hotel clusters they booked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Max of 5 predictions </a:t>
            </a:r>
            <a:r>
              <a:rPr lang="en-US" sz="20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for each user/instance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Using MAP to evaluate a recommender model implies the recommendation is a </a:t>
            </a:r>
            <a:r>
              <a:rPr lang="en-US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ranking task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Gathering </a:t>
            </a:r>
            <a:r>
              <a:rPr lang="en-US" sz="20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top n </a:t>
            </a:r>
            <a:r>
              <a:rPr lang="en-US" sz="20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</a:rPr>
              <a:t>most confident/correct /relevant recommendations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0F273FE-63FD-B3EA-9A8A-A611FD42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93" y="4252778"/>
            <a:ext cx="5285014" cy="15769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8BB521-8615-7D8D-7BBC-151842BB743A}"/>
              </a:ext>
            </a:extLst>
          </p:cNvPr>
          <p:cNvSpPr txBox="1"/>
          <p:nvPr/>
        </p:nvSpPr>
        <p:spPr>
          <a:xfrm>
            <a:off x="3453493" y="5888468"/>
            <a:ext cx="5285014" cy="923330"/>
          </a:xfrm>
          <a:prstGeom prst="rect">
            <a:avLst/>
          </a:prstGeom>
          <a:solidFill>
            <a:srgbClr val="F4E8DE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|U| is number of user events, P(k) is the precision at cutoff value k, n is the number of predicted hotel clusters</a:t>
            </a:r>
            <a:endParaRPr lang="en-US" b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353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A9A4-A556-828B-246D-6D4685C7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  <a:solidFill>
            <a:srgbClr val="F4E8DE">
              <a:alpha val="70000"/>
            </a:srgbClr>
          </a:solidFill>
          <a:ln w="28575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Winning Solution Overview</a:t>
            </a:r>
          </a:p>
        </p:txBody>
      </p:sp>
      <p:graphicFrame>
        <p:nvGraphicFramePr>
          <p:cNvPr id="10244" name="Content Placeholder 2">
            <a:extLst>
              <a:ext uri="{FF2B5EF4-FFF2-40B4-BE49-F238E27FC236}">
                <a16:creationId xmlns:a16="http://schemas.microsoft.com/office/drawing/2014/main" id="{2346DE43-A1EE-A0C3-C66C-3600EED7E25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6501545"/>
              </p:ext>
            </p:extLst>
          </p:nvPr>
        </p:nvGraphicFramePr>
        <p:xfrm>
          <a:off x="914400" y="1168178"/>
          <a:ext cx="5181600" cy="271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C0A56338-375D-9283-494F-AB8A3AEAE0B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108" y="1446802"/>
            <a:ext cx="4549492" cy="5022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255901-C167-5E1D-6532-B7BEC681E911}"/>
              </a:ext>
            </a:extLst>
          </p:cNvPr>
          <p:cNvGrpSpPr/>
          <p:nvPr/>
        </p:nvGrpSpPr>
        <p:grpSpPr>
          <a:xfrm>
            <a:off x="1773498" y="3749274"/>
            <a:ext cx="3333641" cy="2996386"/>
            <a:chOff x="1773498" y="3806749"/>
            <a:chExt cx="3333641" cy="2996386"/>
          </a:xfrm>
        </p:grpSpPr>
        <p:pic>
          <p:nvPicPr>
            <p:cNvPr id="10246" name="Picture 6" descr="Bronze Trophy PNG Transparent Images Free Download | Vector Files | Pngtree">
              <a:extLst>
                <a:ext uri="{FF2B5EF4-FFF2-40B4-BE49-F238E27FC236}">
                  <a16:creationId xmlns:a16="http://schemas.microsoft.com/office/drawing/2014/main" id="{4BC39701-DF5F-2BF6-BC7C-3333307D2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56" t="17517" r="10650" b="12110"/>
            <a:stretch/>
          </p:blipFill>
          <p:spPr bwMode="auto">
            <a:xfrm>
              <a:off x="1773498" y="3806749"/>
              <a:ext cx="3333641" cy="299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D15134-B172-B4FE-ABE9-BDD90511DABE}"/>
                </a:ext>
              </a:extLst>
            </p:cNvPr>
            <p:cNvSpPr txBox="1"/>
            <p:nvPr/>
          </p:nvSpPr>
          <p:spPr>
            <a:xfrm>
              <a:off x="3050627" y="3932282"/>
              <a:ext cx="779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$12,500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D1F27D-79D3-C74D-1B2C-234E138F2C80}"/>
                </a:ext>
              </a:extLst>
            </p:cNvPr>
            <p:cNvSpPr txBox="1"/>
            <p:nvPr/>
          </p:nvSpPr>
          <p:spPr>
            <a:xfrm>
              <a:off x="4127878" y="4648854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$5,000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9C655D-4995-714C-CC3C-FF84604B73CE}"/>
                </a:ext>
              </a:extLst>
            </p:cNvPr>
            <p:cNvSpPr txBox="1"/>
            <p:nvPr/>
          </p:nvSpPr>
          <p:spPr>
            <a:xfrm>
              <a:off x="2059976" y="4648854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$7,500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D29196-CE43-3915-A10F-CFAA4EA520D8}"/>
                </a:ext>
              </a:extLst>
            </p:cNvPr>
            <p:cNvSpPr txBox="1"/>
            <p:nvPr/>
          </p:nvSpPr>
          <p:spPr>
            <a:xfrm>
              <a:off x="2104859" y="5535933"/>
              <a:ext cx="5982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0.532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3E6D42-FC3C-1E0D-4067-8AB7880A0DA9}"/>
                </a:ext>
              </a:extLst>
            </p:cNvPr>
            <p:cNvSpPr txBox="1"/>
            <p:nvPr/>
          </p:nvSpPr>
          <p:spPr>
            <a:xfrm>
              <a:off x="3138811" y="4763483"/>
              <a:ext cx="5982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0.602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B49033-091B-8CA8-2E47-765721AC1983}"/>
                </a:ext>
              </a:extLst>
            </p:cNvPr>
            <p:cNvSpPr txBox="1"/>
            <p:nvPr/>
          </p:nvSpPr>
          <p:spPr>
            <a:xfrm>
              <a:off x="4172761" y="5534444"/>
              <a:ext cx="5982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0.531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35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996</Words>
  <Application>Microsoft Office PowerPoint</Application>
  <PresentationFormat>Widescreen</PresentationFormat>
  <Paragraphs>162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Expedia Hotel Recommendations Which hotel type will an Expedia customer book?</vt:lpstr>
      <vt:lpstr>Data Science Problem</vt:lpstr>
      <vt:lpstr>Problem Importance</vt:lpstr>
      <vt:lpstr>PowerPoint Presentation</vt:lpstr>
      <vt:lpstr>Training Data For Competition</vt:lpstr>
      <vt:lpstr>Classification Labels</vt:lpstr>
      <vt:lpstr>Evaluation Metric</vt:lpstr>
      <vt:lpstr>Evaluation Metric - Continued</vt:lpstr>
      <vt:lpstr>Winning Solution Overview</vt:lpstr>
      <vt:lpstr>Feature Engineering and Data Augmentation Techniques For Winning Model</vt:lpstr>
      <vt:lpstr>Algorithm For Winning Model</vt:lpstr>
      <vt:lpstr>Training For Winning Model</vt:lpstr>
      <vt:lpstr>Differences From Their Project</vt:lpstr>
      <vt:lpstr>Applications To Their Project</vt:lpstr>
      <vt:lpstr>Topics/Technologies of Further Interest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Expedia Hotel Recommendations Which hotel type will an Expedia customer book?</dc:title>
  <dc:creator>Arun Agarwal</dc:creator>
  <cp:lastModifiedBy>Arun Agarwal</cp:lastModifiedBy>
  <cp:revision>1</cp:revision>
  <dcterms:created xsi:type="dcterms:W3CDTF">2023-02-14T00:10:08Z</dcterms:created>
  <dcterms:modified xsi:type="dcterms:W3CDTF">2023-02-14T02:06:37Z</dcterms:modified>
</cp:coreProperties>
</file>